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E5ECF7"/>
    <a:srgbClr val="FA2F67"/>
    <a:srgbClr val="E5EBF7"/>
    <a:srgbClr val="CC00CC"/>
    <a:srgbClr val="16F8FC"/>
    <a:srgbClr val="008000"/>
    <a:srgbClr val="00CC00"/>
    <a:srgbClr val="26FA21"/>
    <a:srgbClr val="153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00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27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757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152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390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741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482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30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26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5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1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81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14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80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71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59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01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E78725-7DBD-4061-8BA8-F933DC297927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2C3E170-35B2-47A0-B893-0762570FB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07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 (2)_Trim">
            <a:hlinkClick r:id="" action="ppaction://media"/>
            <a:extLst>
              <a:ext uri="{FF2B5EF4-FFF2-40B4-BE49-F238E27FC236}">
                <a16:creationId xmlns:a16="http://schemas.microsoft.com/office/drawing/2014/main" id="{4750949F-B0F8-463A-BB8D-02EB08CD4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256" y="685800"/>
            <a:ext cx="10493406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C5AF2-D023-4ED9-B78C-7F83404784E1}"/>
              </a:ext>
            </a:extLst>
          </p:cNvPr>
          <p:cNvSpPr/>
          <p:nvPr/>
        </p:nvSpPr>
        <p:spPr>
          <a:xfrm>
            <a:off x="2016711" y="2551837"/>
            <a:ext cx="815857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NANOSTRUCTURED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SOLAR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5400" dirty="0">
                <a:ln w="0">
                  <a:solidFill>
                    <a:schemeClr val="tx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CELL</a:t>
            </a:r>
            <a:endParaRPr lang="en-US" sz="5400" b="0" cap="none" spc="0" dirty="0">
              <a:ln w="0">
                <a:solidFill>
                  <a:schemeClr val="tx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0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C8C9-BC50-474B-8921-7FBABBA2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42" y="911111"/>
            <a:ext cx="9601196" cy="1303867"/>
          </a:xfrm>
        </p:spPr>
        <p:txBody>
          <a:bodyPr>
            <a:normAutofit/>
          </a:bodyPr>
          <a:lstStyle/>
          <a:p>
            <a:r>
              <a:rPr lang="en-US" sz="36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</a:rPr>
              <a:t>PHOTOVOLTAIC CELL AND NANOCRYSTALS</a:t>
            </a:r>
            <a:endParaRPr lang="en-IN" sz="36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D597F-CB2E-4F70-9939-B80A09742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63" y="2592974"/>
            <a:ext cx="9472473" cy="3443842"/>
          </a:xfr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F5F960A9-637F-422F-B7DE-332914CCF8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584664" y="2991774"/>
            <a:ext cx="4038600" cy="28142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68A597-3D4F-4A39-BD03-E8D705A060C9}"/>
              </a:ext>
            </a:extLst>
          </p:cNvPr>
          <p:cNvSpPr/>
          <p:nvPr/>
        </p:nvSpPr>
        <p:spPr>
          <a:xfrm>
            <a:off x="6488290" y="2721114"/>
            <a:ext cx="4343946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nanocrystals are formed onto an ordered 3-D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`array with inter-nanocrystals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966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72EB-14AB-4096-8E35-D8170C32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</a:rPr>
              <a:t>OPERATION</a:t>
            </a:r>
            <a:endParaRPr lang="en-IN" sz="60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44E24-733F-4A01-BDC0-38D9F474C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51" y="2557993"/>
            <a:ext cx="9383697" cy="33178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D6DD66-EAB9-4A68-AE5D-7967114748E0}"/>
              </a:ext>
            </a:extLst>
          </p:cNvPr>
          <p:cNvSpPr/>
          <p:nvPr/>
        </p:nvSpPr>
        <p:spPr>
          <a:xfrm>
            <a:off x="2044462" y="2675117"/>
            <a:ext cx="8103074" cy="400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energy (photons) ionizes the atoms in the silicon and the internal field produced by the junction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separates some of the positive charges (holes)from the negative charges (electrons)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holes are swept into the p-layer and the electrons are swept into the n-layer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charges can only recombine by passing through an external circuit outside the material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is produced since the free electrons have to pass through the load to recombine with the positive holes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1620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45F1-D8AB-4134-A5C4-932AABAD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</a:rPr>
              <a:t>INTERNAL DESIGN OF NANOSTRUCTURED CELL</a:t>
            </a:r>
            <a:endParaRPr lang="en-IN" sz="32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gerian" panose="04020705040A02060702" pitchFamily="8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5FDC26-5DC7-4C5B-BD66-B3A729CACE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473694" y="2938509"/>
            <a:ext cx="4172504" cy="273432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DF7FA6-DFDE-4CA7-90D9-7030D403F943}"/>
              </a:ext>
            </a:extLst>
          </p:cNvPr>
          <p:cNvSpPr/>
          <p:nvPr/>
        </p:nvSpPr>
        <p:spPr>
          <a:xfrm>
            <a:off x="6003635" y="2967335"/>
            <a:ext cx="4502822" cy="30777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 junction type organic thin-film solar cell is prepared by vacuum deposition process.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of three layers of organic semiconductor is 5 nm for p-layer,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15 nm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-layer and 30 nm for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n-layer, totaling 50 nm. 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1651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281D-6418-498C-B262-B6098100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</a:rPr>
              <a:t>FUTURE ENHANCEMENT</a:t>
            </a:r>
            <a:endParaRPr lang="en-IN" sz="60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gerian" panose="04020705040A02060702" pitchFamily="82" charset="0"/>
            </a:endParaRPr>
          </a:p>
        </p:txBody>
      </p:sp>
      <p:pic>
        <p:nvPicPr>
          <p:cNvPr id="4" name="Content Placeholder 5" descr="PLANE.jpg">
            <a:extLst>
              <a:ext uri="{FF2B5EF4-FFF2-40B4-BE49-F238E27FC236}">
                <a16:creationId xmlns:a16="http://schemas.microsoft.com/office/drawing/2014/main" id="{AA691B0D-E1CF-483E-BF15-E05F6848D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3" y="2716567"/>
            <a:ext cx="9508722" cy="2947386"/>
          </a:xfrm>
        </p:spPr>
      </p:pic>
    </p:spTree>
    <p:extLst>
      <p:ext uri="{BB962C8B-B14F-4D97-AF65-F5344CB8AC3E}">
        <p14:creationId xmlns:p14="http://schemas.microsoft.com/office/powerpoint/2010/main" val="7954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8E962B2-8B98-4CAA-8125-301659A70013}"/>
              </a:ext>
            </a:extLst>
          </p:cNvPr>
          <p:cNvSpPr txBox="1">
            <a:spLocks/>
          </p:cNvSpPr>
          <p:nvPr/>
        </p:nvSpPr>
        <p:spPr>
          <a:xfrm>
            <a:off x="1447800" y="1166018"/>
            <a:ext cx="46482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>
                <a:latin typeface="Algerian" pitchFamily="82" charset="0"/>
              </a:rPr>
              <a:t> QUERIES</a:t>
            </a:r>
            <a:endParaRPr lang="en-US" sz="4800" dirty="0">
              <a:latin typeface="Algerian" pitchFamily="82" charset="0"/>
            </a:endParaRPr>
          </a:p>
          <a:p>
            <a:r>
              <a:rPr lang="en-US" sz="4800" dirty="0">
                <a:latin typeface="Algerian" pitchFamily="82" charset="0"/>
              </a:rPr>
              <a:t>       </a:t>
            </a:r>
            <a:r>
              <a:rPr lang="en-US" sz="8800" dirty="0">
                <a:latin typeface="Algerian" pitchFamily="82" charset="0"/>
              </a:rPr>
              <a:t>????</a:t>
            </a:r>
          </a:p>
        </p:txBody>
      </p:sp>
      <p:pic>
        <p:nvPicPr>
          <p:cNvPr id="5" name="Picture Placeholder 7" descr="k3940900.jpg">
            <a:extLst>
              <a:ext uri="{FF2B5EF4-FFF2-40B4-BE49-F238E27FC236}">
                <a16:creationId xmlns:a16="http://schemas.microsoft.com/office/drawing/2014/main" id="{2B86C026-2C4A-4D93-A289-197B958B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713" y="1038687"/>
            <a:ext cx="4833151" cy="486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06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6B8CF8-6B41-45BD-B567-0AC1978A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7" y="605902"/>
            <a:ext cx="10955045" cy="56461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0E7E65-9AF0-4291-9366-47BBB41F109B}"/>
              </a:ext>
            </a:extLst>
          </p:cNvPr>
          <p:cNvSpPr/>
          <p:nvPr/>
        </p:nvSpPr>
        <p:spPr>
          <a:xfrm>
            <a:off x="225016" y="1138561"/>
            <a:ext cx="6442116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DONE BY:</a:t>
            </a:r>
          </a:p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JEGADEESWARI.J.S.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JANANI.S.</a:t>
            </a:r>
          </a:p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SHUBHA NANDHINI.G.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SARAVANA.G.</a:t>
            </a:r>
          </a:p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MADHUSHREE.S.</a:t>
            </a:r>
            <a:endParaRPr 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43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F0F32-644F-40B2-B430-6BF70EF1470B}"/>
              </a:ext>
            </a:extLst>
          </p:cNvPr>
          <p:cNvSpPr/>
          <p:nvPr/>
        </p:nvSpPr>
        <p:spPr>
          <a:xfrm>
            <a:off x="62144" y="0"/>
            <a:ext cx="12192000" cy="6858000"/>
          </a:xfrm>
          <a:prstGeom prst="rect">
            <a:avLst/>
          </a:prstGeom>
          <a:solidFill>
            <a:srgbClr val="FA2F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4D7C8-A13A-4D0D-9C41-C6F32371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620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chemeClr val="bg1"/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E0477F-DA17-43FE-83C5-1642BF7AE534}"/>
              </a:ext>
            </a:extLst>
          </p:cNvPr>
          <p:cNvSpPr/>
          <p:nvPr/>
        </p:nvSpPr>
        <p:spPr>
          <a:xfrm>
            <a:off x="1244354" y="638175"/>
            <a:ext cx="9703292" cy="547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3E90F3-1105-4305-8437-A661939C0B2D}"/>
              </a:ext>
            </a:extLst>
          </p:cNvPr>
          <p:cNvSpPr/>
          <p:nvPr/>
        </p:nvSpPr>
        <p:spPr>
          <a:xfrm>
            <a:off x="1657350" y="740084"/>
            <a:ext cx="8915400" cy="3048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661C7C-FE97-467C-BC1F-F1B2E57CCECD}"/>
              </a:ext>
            </a:extLst>
          </p:cNvPr>
          <p:cNvSpPr/>
          <p:nvPr/>
        </p:nvSpPr>
        <p:spPr>
          <a:xfrm>
            <a:off x="2880777" y="3538276"/>
            <a:ext cx="1620000" cy="1833825"/>
          </a:xfrm>
          <a:prstGeom prst="ellipse">
            <a:avLst/>
          </a:prstGeom>
          <a:gradFill flip="none" rotWithShape="1">
            <a:gsLst>
              <a:gs pos="41000">
                <a:srgbClr val="CC00CC">
                  <a:alpha val="44706"/>
                </a:srgbClr>
              </a:gs>
              <a:gs pos="100000">
                <a:srgbClr val="00CC00">
                  <a:alpha val="75000"/>
                </a:srgb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7000">
                  <a:schemeClr val="accent6">
                    <a:lumMod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400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A1930A-4583-4F93-B00F-AFD0B9DA3D07}"/>
              </a:ext>
            </a:extLst>
          </p:cNvPr>
          <p:cNvSpPr/>
          <p:nvPr/>
        </p:nvSpPr>
        <p:spPr>
          <a:xfrm>
            <a:off x="3593520" y="3708904"/>
            <a:ext cx="194514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24131B-D9C8-4DAE-8B21-BF34EBA0743A}"/>
              </a:ext>
            </a:extLst>
          </p:cNvPr>
          <p:cNvSpPr/>
          <p:nvPr/>
        </p:nvSpPr>
        <p:spPr>
          <a:xfrm>
            <a:off x="4365985" y="3135571"/>
            <a:ext cx="1710996" cy="2094678"/>
          </a:xfrm>
          <a:prstGeom prst="ellipse">
            <a:avLst/>
          </a:prstGeom>
          <a:gradFill flip="none" rotWithShape="1">
            <a:gsLst>
              <a:gs pos="3000">
                <a:srgbClr val="FA2F67"/>
              </a:gs>
              <a:gs pos="99000">
                <a:srgbClr val="00CC00">
                  <a:alpha val="75000"/>
                </a:srgbClr>
              </a:gs>
              <a:gs pos="98000">
                <a:schemeClr val="accent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7000">
                  <a:schemeClr val="accent6">
                    <a:lumMod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400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93A452-2490-4B96-AE21-A2E18AA3C1FB}"/>
              </a:ext>
            </a:extLst>
          </p:cNvPr>
          <p:cNvSpPr/>
          <p:nvPr/>
        </p:nvSpPr>
        <p:spPr>
          <a:xfrm>
            <a:off x="5780232" y="3781423"/>
            <a:ext cx="1910993" cy="2266951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rgbClr val="00CC00">
                  <a:alpha val="75000"/>
                </a:srgb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7000">
                  <a:schemeClr val="accent6">
                    <a:lumMod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400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A1919A-9FC9-4368-B24F-902B61D4B3A4}"/>
              </a:ext>
            </a:extLst>
          </p:cNvPr>
          <p:cNvSpPr/>
          <p:nvPr/>
        </p:nvSpPr>
        <p:spPr>
          <a:xfrm>
            <a:off x="7515117" y="3184386"/>
            <a:ext cx="1749033" cy="2045863"/>
          </a:xfrm>
          <a:prstGeom prst="ellipse">
            <a:avLst/>
          </a:prstGeom>
          <a:gradFill flip="none" rotWithShape="1">
            <a:gsLst>
              <a:gs pos="41000">
                <a:srgbClr val="0070C0"/>
              </a:gs>
              <a:gs pos="100000">
                <a:srgbClr val="00CC00">
                  <a:alpha val="75000"/>
                </a:srgb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7000">
                  <a:schemeClr val="accent6">
                    <a:lumMod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400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39DCE3-52E8-4165-9D4A-9D94A931A3BA}"/>
              </a:ext>
            </a:extLst>
          </p:cNvPr>
          <p:cNvSpPr/>
          <p:nvPr/>
        </p:nvSpPr>
        <p:spPr>
          <a:xfrm>
            <a:off x="5084950" y="3237480"/>
            <a:ext cx="238126" cy="2973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DF9D8-24DB-4332-992A-1FEA20E7D1D5}"/>
              </a:ext>
            </a:extLst>
          </p:cNvPr>
          <p:cNvSpPr/>
          <p:nvPr/>
        </p:nvSpPr>
        <p:spPr>
          <a:xfrm>
            <a:off x="6620663" y="3941660"/>
            <a:ext cx="194514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EE5839-F1D7-43F0-AA41-1D24AC78E675}"/>
              </a:ext>
            </a:extLst>
          </p:cNvPr>
          <p:cNvSpPr/>
          <p:nvPr/>
        </p:nvSpPr>
        <p:spPr>
          <a:xfrm>
            <a:off x="8296148" y="3306199"/>
            <a:ext cx="194514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E5932F-1E6D-4EC3-A382-4A71FF1579F2}"/>
              </a:ext>
            </a:extLst>
          </p:cNvPr>
          <p:cNvSpPr/>
          <p:nvPr/>
        </p:nvSpPr>
        <p:spPr>
          <a:xfrm>
            <a:off x="3400425" y="638175"/>
            <a:ext cx="476250" cy="5472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9CF6F7-09AF-4AAF-B065-DF1F77742546}"/>
              </a:ext>
            </a:extLst>
          </p:cNvPr>
          <p:cNvSpPr/>
          <p:nvPr/>
        </p:nvSpPr>
        <p:spPr>
          <a:xfrm>
            <a:off x="3500437" y="740084"/>
            <a:ext cx="276225" cy="304800"/>
          </a:xfrm>
          <a:prstGeom prst="ellipse">
            <a:avLst/>
          </a:prstGeom>
          <a:gradFill flip="none" rotWithShape="1">
            <a:gsLst>
              <a:gs pos="41000">
                <a:srgbClr val="CC00CC">
                  <a:alpha val="44706"/>
                </a:srgbClr>
              </a:gs>
              <a:gs pos="100000">
                <a:srgbClr val="00CC00">
                  <a:alpha val="75000"/>
                </a:srgb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7000">
                  <a:schemeClr val="accent6">
                    <a:lumMod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5C477D4-48B4-479F-AA24-BE765A70D518}"/>
              </a:ext>
            </a:extLst>
          </p:cNvPr>
          <p:cNvSpPr/>
          <p:nvPr/>
        </p:nvSpPr>
        <p:spPr>
          <a:xfrm>
            <a:off x="4852298" y="638175"/>
            <a:ext cx="476250" cy="5472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21F0C4-49C8-40F1-98F2-AF41CB8848F2}"/>
              </a:ext>
            </a:extLst>
          </p:cNvPr>
          <p:cNvSpPr/>
          <p:nvPr/>
        </p:nvSpPr>
        <p:spPr>
          <a:xfrm>
            <a:off x="6357611" y="638175"/>
            <a:ext cx="457566" cy="5472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A72E4A7-DA32-41AF-95C4-83D274250F82}"/>
              </a:ext>
            </a:extLst>
          </p:cNvPr>
          <p:cNvSpPr/>
          <p:nvPr/>
        </p:nvSpPr>
        <p:spPr>
          <a:xfrm>
            <a:off x="7964537" y="638175"/>
            <a:ext cx="476250" cy="5472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BBB3AF-DB3A-4C86-A0BE-B151B04433A5}"/>
              </a:ext>
            </a:extLst>
          </p:cNvPr>
          <p:cNvSpPr/>
          <p:nvPr/>
        </p:nvSpPr>
        <p:spPr>
          <a:xfrm>
            <a:off x="4954783" y="704907"/>
            <a:ext cx="266700" cy="375153"/>
          </a:xfrm>
          <a:prstGeom prst="ellipse">
            <a:avLst/>
          </a:prstGeom>
          <a:gradFill flip="none" rotWithShape="1">
            <a:gsLst>
              <a:gs pos="3000">
                <a:srgbClr val="FA2F67"/>
              </a:gs>
              <a:gs pos="99000">
                <a:srgbClr val="00CC00">
                  <a:alpha val="75000"/>
                </a:srgbClr>
              </a:gs>
              <a:gs pos="98000">
                <a:schemeClr val="accent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7000">
                  <a:schemeClr val="accent6">
                    <a:lumMod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BC59F9-BEA0-43F7-9FFF-CB7A3A3EFA8A}"/>
              </a:ext>
            </a:extLst>
          </p:cNvPr>
          <p:cNvSpPr/>
          <p:nvPr/>
        </p:nvSpPr>
        <p:spPr>
          <a:xfrm>
            <a:off x="6449264" y="685087"/>
            <a:ext cx="265426" cy="401890"/>
          </a:xfrm>
          <a:prstGeom prst="ellipse">
            <a:avLst/>
          </a:prstGeom>
          <a:gradFill flip="none" rotWithShape="1"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rgbClr val="00CC00">
                  <a:alpha val="75000"/>
                </a:srgb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7000">
                  <a:schemeClr val="accent6">
                    <a:lumMod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891ABF-92A9-4A1E-B5E8-318E189A89B0}"/>
              </a:ext>
            </a:extLst>
          </p:cNvPr>
          <p:cNvSpPr/>
          <p:nvPr/>
        </p:nvSpPr>
        <p:spPr>
          <a:xfrm>
            <a:off x="8070690" y="685087"/>
            <a:ext cx="263944" cy="388055"/>
          </a:xfrm>
          <a:prstGeom prst="ellipse">
            <a:avLst/>
          </a:prstGeom>
          <a:gradFill flip="none" rotWithShape="1">
            <a:gsLst>
              <a:gs pos="41000">
                <a:srgbClr val="0070C0"/>
              </a:gs>
              <a:gs pos="100000">
                <a:srgbClr val="00CC00">
                  <a:alpha val="75000"/>
                </a:srgb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7000">
                  <a:schemeClr val="accent6">
                    <a:lumMod val="50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D374D3-DDAF-426F-A805-86AB52D79369}"/>
              </a:ext>
            </a:extLst>
          </p:cNvPr>
          <p:cNvCxnSpPr>
            <a:cxnSpLocks/>
          </p:cNvCxnSpPr>
          <p:nvPr/>
        </p:nvCxnSpPr>
        <p:spPr>
          <a:xfrm>
            <a:off x="3630286" y="1181969"/>
            <a:ext cx="52227" cy="2352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660A93-C49B-4EB4-ABA0-558909923ED3}"/>
              </a:ext>
            </a:extLst>
          </p:cNvPr>
          <p:cNvCxnSpPr>
            <a:cxnSpLocks/>
          </p:cNvCxnSpPr>
          <p:nvPr/>
        </p:nvCxnSpPr>
        <p:spPr>
          <a:xfrm>
            <a:off x="5085892" y="1181969"/>
            <a:ext cx="97257" cy="19536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30C9B07-49E9-4D86-9ADD-DACE77429072}"/>
              </a:ext>
            </a:extLst>
          </p:cNvPr>
          <p:cNvCxnSpPr>
            <a:cxnSpLocks/>
            <a:stCxn id="24" idx="4"/>
            <a:endCxn id="15" idx="0"/>
          </p:cNvCxnSpPr>
          <p:nvPr/>
        </p:nvCxnSpPr>
        <p:spPr>
          <a:xfrm>
            <a:off x="6586394" y="1185447"/>
            <a:ext cx="149335" cy="25959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7C0BDB4-A9BF-47D0-8341-E2F6B250BD95}"/>
              </a:ext>
            </a:extLst>
          </p:cNvPr>
          <p:cNvCxnSpPr>
            <a:cxnSpLocks/>
            <a:stCxn id="25" idx="4"/>
            <a:endCxn id="16" idx="0"/>
          </p:cNvCxnSpPr>
          <p:nvPr/>
        </p:nvCxnSpPr>
        <p:spPr>
          <a:xfrm>
            <a:off x="8202662" y="1185446"/>
            <a:ext cx="186972" cy="19989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099ADE4-4E7C-413A-B95F-F385106B8049}"/>
              </a:ext>
            </a:extLst>
          </p:cNvPr>
          <p:cNvSpPr/>
          <p:nvPr/>
        </p:nvSpPr>
        <p:spPr>
          <a:xfrm>
            <a:off x="2927849" y="4275976"/>
            <a:ext cx="154641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can also even use </a:t>
            </a:r>
          </a:p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 night time</a:t>
            </a: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E061B4-03D3-4AA3-8547-00D1BD6D8098}"/>
              </a:ext>
            </a:extLst>
          </p:cNvPr>
          <p:cNvSpPr txBox="1"/>
          <p:nvPr/>
        </p:nvSpPr>
        <p:spPr>
          <a:xfrm>
            <a:off x="4370433" y="3508677"/>
            <a:ext cx="160164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on our attempts to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tap solar energy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 at  night times when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sun is not visible.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E47B896-E0A5-4DD4-B3B3-372CA8F0EBE8}"/>
              </a:ext>
            </a:extLst>
          </p:cNvPr>
          <p:cNvSpPr txBox="1"/>
          <p:nvPr/>
        </p:nvSpPr>
        <p:spPr>
          <a:xfrm>
            <a:off x="5718617" y="4171712"/>
            <a:ext cx="190212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innovative idea 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conceptual approach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combination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nano technology 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6D2568C-A2C4-4BC2-AD5F-6FEF834374BE}"/>
              </a:ext>
            </a:extLst>
          </p:cNvPr>
          <p:cNvSpPr txBox="1"/>
          <p:nvPr/>
        </p:nvSpPr>
        <p:spPr>
          <a:xfrm>
            <a:off x="7708384" y="3823204"/>
            <a:ext cx="17260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itchFamily="18" charset="0"/>
              </a:rPr>
              <a:t>Future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itchFamily="18" charset="0"/>
              </a:rPr>
              <a:t>Enhancements of Solar cell also at night time</a:t>
            </a:r>
          </a:p>
        </p:txBody>
      </p:sp>
    </p:spTree>
    <p:extLst>
      <p:ext uri="{BB962C8B-B14F-4D97-AF65-F5344CB8AC3E}">
        <p14:creationId xmlns:p14="http://schemas.microsoft.com/office/powerpoint/2010/main" val="3360188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0EC3F555-E5C2-4E54-977E-761A1C40E41E}"/>
              </a:ext>
            </a:extLst>
          </p:cNvPr>
          <p:cNvSpPr/>
          <p:nvPr/>
        </p:nvSpPr>
        <p:spPr>
          <a:xfrm flipV="1">
            <a:off x="4054069" y="1442191"/>
            <a:ext cx="2771776" cy="895350"/>
          </a:xfrm>
          <a:prstGeom prst="rtTriangl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1594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856EBB3-1961-469F-AADC-5E4737F7BCDC}"/>
              </a:ext>
            </a:extLst>
          </p:cNvPr>
          <p:cNvSpPr/>
          <p:nvPr/>
        </p:nvSpPr>
        <p:spPr>
          <a:xfrm rot="16200000">
            <a:off x="4209266" y="-302420"/>
            <a:ext cx="723901" cy="2943224"/>
          </a:xfrm>
          <a:prstGeom prst="round2SameRect">
            <a:avLst>
              <a:gd name="adj1" fmla="val 50000"/>
              <a:gd name="adj2" fmla="val 1923"/>
            </a:avLst>
          </a:pr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78000">
                <a:srgbClr val="E5ECF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5BB25C99-EEAA-4707-A30D-AA61E7B2D016}"/>
              </a:ext>
            </a:extLst>
          </p:cNvPr>
          <p:cNvSpPr/>
          <p:nvPr/>
        </p:nvSpPr>
        <p:spPr>
          <a:xfrm rot="16200000" flipH="1" flipV="1">
            <a:off x="7238881" y="537289"/>
            <a:ext cx="723901" cy="2943224"/>
          </a:xfrm>
          <a:prstGeom prst="round2SameRect">
            <a:avLst>
              <a:gd name="adj1" fmla="val 50000"/>
              <a:gd name="adj2" fmla="val 1923"/>
            </a:avLst>
          </a:pr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78000">
                <a:srgbClr val="E5ECF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13EF71B-BBE9-4950-B7B6-ACF639D8B50A}"/>
              </a:ext>
            </a:extLst>
          </p:cNvPr>
          <p:cNvSpPr/>
          <p:nvPr/>
        </p:nvSpPr>
        <p:spPr>
          <a:xfrm flipH="1" flipV="1">
            <a:off x="5319712" y="2328866"/>
            <a:ext cx="2771776" cy="895350"/>
          </a:xfrm>
          <a:prstGeom prst="rtTriangl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1594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408C9D-6EBD-419E-9519-9657595DC1A4}"/>
              </a:ext>
            </a:extLst>
          </p:cNvPr>
          <p:cNvSpPr/>
          <p:nvPr/>
        </p:nvSpPr>
        <p:spPr>
          <a:xfrm>
            <a:off x="4484716" y="593"/>
            <a:ext cx="30828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CONTENT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9820EE33-EC18-45E3-8F48-89C76494067B}"/>
              </a:ext>
            </a:extLst>
          </p:cNvPr>
          <p:cNvSpPr/>
          <p:nvPr/>
        </p:nvSpPr>
        <p:spPr>
          <a:xfrm rot="16200000">
            <a:off x="4239816" y="1232290"/>
            <a:ext cx="723901" cy="2943224"/>
          </a:xfrm>
          <a:prstGeom prst="round2SameRect">
            <a:avLst>
              <a:gd name="adj1" fmla="val 50000"/>
              <a:gd name="adj2" fmla="val 1923"/>
            </a:avLst>
          </a:pr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81000">
                <a:srgbClr val="E5ECF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16830D0F-ED44-48C9-BD74-6F99C3D21B85}"/>
              </a:ext>
            </a:extLst>
          </p:cNvPr>
          <p:cNvSpPr/>
          <p:nvPr/>
        </p:nvSpPr>
        <p:spPr>
          <a:xfrm flipV="1">
            <a:off x="4212430" y="3012289"/>
            <a:ext cx="2771776" cy="895350"/>
          </a:xfrm>
          <a:prstGeom prst="rtTriangl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1594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49C1F957-FB3F-49E9-89F0-57B4232C7B10}"/>
              </a:ext>
            </a:extLst>
          </p:cNvPr>
          <p:cNvSpPr/>
          <p:nvPr/>
        </p:nvSpPr>
        <p:spPr>
          <a:xfrm rot="16200000" flipH="1" flipV="1">
            <a:off x="7184232" y="1920153"/>
            <a:ext cx="723901" cy="2943224"/>
          </a:xfrm>
          <a:prstGeom prst="round2SameRect">
            <a:avLst>
              <a:gd name="adj1" fmla="val 50000"/>
              <a:gd name="adj2" fmla="val 1923"/>
            </a:avLst>
          </a:pr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78000">
                <a:srgbClr val="E5ECF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2FD93E1-1F4C-4EB9-8D74-C2C3742E4B0E}"/>
              </a:ext>
            </a:extLst>
          </p:cNvPr>
          <p:cNvSpPr/>
          <p:nvPr/>
        </p:nvSpPr>
        <p:spPr>
          <a:xfrm flipH="1" flipV="1">
            <a:off x="5319712" y="3750484"/>
            <a:ext cx="2771776" cy="895350"/>
          </a:xfrm>
          <a:prstGeom prst="rtTriangl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1594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B452177-D132-4BB7-8D78-0BDAFB050F02}"/>
              </a:ext>
            </a:extLst>
          </p:cNvPr>
          <p:cNvSpPr/>
          <p:nvPr/>
        </p:nvSpPr>
        <p:spPr>
          <a:xfrm rot="16200000">
            <a:off x="4252908" y="2676521"/>
            <a:ext cx="723901" cy="2943224"/>
          </a:xfrm>
          <a:prstGeom prst="round2SameRect">
            <a:avLst>
              <a:gd name="adj1" fmla="val 50000"/>
              <a:gd name="adj2" fmla="val 1923"/>
            </a:avLst>
          </a:pr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81000">
                <a:srgbClr val="E5ECF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6F43AA9-2896-4301-BA7A-E1263BE87C99}"/>
              </a:ext>
            </a:extLst>
          </p:cNvPr>
          <p:cNvSpPr/>
          <p:nvPr/>
        </p:nvSpPr>
        <p:spPr>
          <a:xfrm flipV="1">
            <a:off x="4140986" y="4460082"/>
            <a:ext cx="2771776" cy="895350"/>
          </a:xfrm>
          <a:prstGeom prst="rtTriangl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1594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3618A4B-B0F3-4E00-8854-94E0A4F08924}"/>
              </a:ext>
            </a:extLst>
          </p:cNvPr>
          <p:cNvSpPr/>
          <p:nvPr/>
        </p:nvSpPr>
        <p:spPr>
          <a:xfrm rot="16200000" flipH="1" flipV="1">
            <a:off x="7215192" y="3400424"/>
            <a:ext cx="723901" cy="2943224"/>
          </a:xfrm>
          <a:prstGeom prst="round2SameRect">
            <a:avLst>
              <a:gd name="adj1" fmla="val 50000"/>
              <a:gd name="adj2" fmla="val 1923"/>
            </a:avLst>
          </a:pr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78000">
                <a:srgbClr val="E5ECF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4DC3D87C-E65D-4BFC-A423-567983A198C0}"/>
              </a:ext>
            </a:extLst>
          </p:cNvPr>
          <p:cNvSpPr/>
          <p:nvPr/>
        </p:nvSpPr>
        <p:spPr>
          <a:xfrm rot="16200000">
            <a:off x="4252909" y="4124325"/>
            <a:ext cx="723901" cy="2943224"/>
          </a:xfrm>
          <a:prstGeom prst="round2SameRect">
            <a:avLst>
              <a:gd name="adj1" fmla="val 50000"/>
              <a:gd name="adj2" fmla="val 1923"/>
            </a:avLst>
          </a:pr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81000">
                <a:srgbClr val="E5ECF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7400D6B1-0442-4F9F-A91D-EFD8015883C9}"/>
              </a:ext>
            </a:extLst>
          </p:cNvPr>
          <p:cNvSpPr/>
          <p:nvPr/>
        </p:nvSpPr>
        <p:spPr>
          <a:xfrm flipV="1">
            <a:off x="4140986" y="5888842"/>
            <a:ext cx="2771776" cy="895350"/>
          </a:xfrm>
          <a:prstGeom prst="rtTriangl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1594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EEFF77-8F1A-473B-8B49-E817BF6F4437}"/>
              </a:ext>
            </a:extLst>
          </p:cNvPr>
          <p:cNvSpPr/>
          <p:nvPr/>
        </p:nvSpPr>
        <p:spPr>
          <a:xfrm>
            <a:off x="3230185" y="900112"/>
            <a:ext cx="561975" cy="526252"/>
          </a:xfrm>
          <a:prstGeom prst="ellipse">
            <a:avLst/>
          </a:prstGeom>
          <a:solidFill>
            <a:srgbClr val="FF0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6F7F49-2419-4A11-8355-BEECF8E02E43}"/>
              </a:ext>
            </a:extLst>
          </p:cNvPr>
          <p:cNvSpPr/>
          <p:nvPr/>
        </p:nvSpPr>
        <p:spPr>
          <a:xfrm>
            <a:off x="3251609" y="2440776"/>
            <a:ext cx="561975" cy="526252"/>
          </a:xfrm>
          <a:prstGeom prst="ellipse">
            <a:avLst/>
          </a:prstGeom>
          <a:solidFill>
            <a:srgbClr val="7030A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D63545-E497-4E91-B94E-D301E1ED7890}"/>
              </a:ext>
            </a:extLst>
          </p:cNvPr>
          <p:cNvSpPr/>
          <p:nvPr/>
        </p:nvSpPr>
        <p:spPr>
          <a:xfrm>
            <a:off x="3251609" y="3888591"/>
            <a:ext cx="561975" cy="526252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978CEF-2D3D-4121-B832-6DB74D7CD2D0}"/>
              </a:ext>
            </a:extLst>
          </p:cNvPr>
          <p:cNvSpPr/>
          <p:nvPr/>
        </p:nvSpPr>
        <p:spPr>
          <a:xfrm>
            <a:off x="3230184" y="5326857"/>
            <a:ext cx="561975" cy="526252"/>
          </a:xfrm>
          <a:prstGeom prst="ellipse">
            <a:avLst/>
          </a:prstGeom>
          <a:solidFill>
            <a:schemeClr val="accent4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7A917F9-298A-4A93-A655-C40892ACFA44}"/>
              </a:ext>
            </a:extLst>
          </p:cNvPr>
          <p:cNvSpPr/>
          <p:nvPr/>
        </p:nvSpPr>
        <p:spPr>
          <a:xfrm>
            <a:off x="8326059" y="1746650"/>
            <a:ext cx="561975" cy="526252"/>
          </a:xfrm>
          <a:prstGeom prst="ellipse">
            <a:avLst/>
          </a:prstGeom>
          <a:solidFill>
            <a:schemeClr val="accent4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973FCBD-9B8C-4174-9625-F0DF03BCDFC5}"/>
              </a:ext>
            </a:extLst>
          </p:cNvPr>
          <p:cNvSpPr/>
          <p:nvPr/>
        </p:nvSpPr>
        <p:spPr>
          <a:xfrm>
            <a:off x="8326059" y="3113494"/>
            <a:ext cx="561975" cy="526252"/>
          </a:xfrm>
          <a:prstGeom prst="ellipse">
            <a:avLst/>
          </a:prstGeom>
          <a:solidFill>
            <a:srgbClr val="7030A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4E494E-B52E-4A57-9E71-89104E57FED9}"/>
              </a:ext>
            </a:extLst>
          </p:cNvPr>
          <p:cNvSpPr/>
          <p:nvPr/>
        </p:nvSpPr>
        <p:spPr>
          <a:xfrm>
            <a:off x="8332030" y="4608910"/>
            <a:ext cx="561975" cy="526252"/>
          </a:xfrm>
          <a:prstGeom prst="ellipse">
            <a:avLst/>
          </a:prstGeom>
          <a:solidFill>
            <a:srgbClr val="FF0000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CBA8C4-00A1-4640-8317-6EDCC62C166B}"/>
              </a:ext>
            </a:extLst>
          </p:cNvPr>
          <p:cNvSpPr/>
          <p:nvPr/>
        </p:nvSpPr>
        <p:spPr>
          <a:xfrm>
            <a:off x="3251609" y="901628"/>
            <a:ext cx="48693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C62F6C-60A2-4F96-B886-DF82C18C9778}"/>
              </a:ext>
            </a:extLst>
          </p:cNvPr>
          <p:cNvSpPr/>
          <p:nvPr/>
        </p:nvSpPr>
        <p:spPr>
          <a:xfrm>
            <a:off x="8356984" y="1746650"/>
            <a:ext cx="5107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4DF38F-539C-4BD8-8FF2-3A7785ACD8B5}"/>
              </a:ext>
            </a:extLst>
          </p:cNvPr>
          <p:cNvSpPr/>
          <p:nvPr/>
        </p:nvSpPr>
        <p:spPr>
          <a:xfrm>
            <a:off x="3327467" y="2448257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3B5E18-F341-498E-827C-C301C2B4B132}"/>
              </a:ext>
            </a:extLst>
          </p:cNvPr>
          <p:cNvSpPr/>
          <p:nvPr/>
        </p:nvSpPr>
        <p:spPr>
          <a:xfrm>
            <a:off x="8407753" y="3113494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8E4370-8FBC-4A93-B894-42CE4D41E03A}"/>
              </a:ext>
            </a:extLst>
          </p:cNvPr>
          <p:cNvSpPr/>
          <p:nvPr/>
        </p:nvSpPr>
        <p:spPr>
          <a:xfrm>
            <a:off x="3348892" y="3876661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F2F2A3-3270-4BCF-9D75-71F6F1FAC5B5}"/>
              </a:ext>
            </a:extLst>
          </p:cNvPr>
          <p:cNvSpPr/>
          <p:nvPr/>
        </p:nvSpPr>
        <p:spPr>
          <a:xfrm>
            <a:off x="8418890" y="4614317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343175-E493-45E6-857A-80F71C2E1AA4}"/>
              </a:ext>
            </a:extLst>
          </p:cNvPr>
          <p:cNvSpPr/>
          <p:nvPr/>
        </p:nvSpPr>
        <p:spPr>
          <a:xfrm>
            <a:off x="3311373" y="5326834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4AA84C-0C2F-44B0-AC4C-944C10B93941}"/>
              </a:ext>
            </a:extLst>
          </p:cNvPr>
          <p:cNvSpPr/>
          <p:nvPr/>
        </p:nvSpPr>
        <p:spPr>
          <a:xfrm>
            <a:off x="4020379" y="901628"/>
            <a:ext cx="19207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SOLAR CELL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5BA49C6-EBC7-445F-8B61-7BA3DB42C6A6}"/>
              </a:ext>
            </a:extLst>
          </p:cNvPr>
          <p:cNvSpPr/>
          <p:nvPr/>
        </p:nvSpPr>
        <p:spPr>
          <a:xfrm>
            <a:off x="5808755" y="1735523"/>
            <a:ext cx="23812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SOLAR POWER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E8FD3D-4C67-4337-A439-5B33F6111D2F}"/>
              </a:ext>
            </a:extLst>
          </p:cNvPr>
          <p:cNvSpPr/>
          <p:nvPr/>
        </p:nvSpPr>
        <p:spPr>
          <a:xfrm>
            <a:off x="4065970" y="2441444"/>
            <a:ext cx="29182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INFRARED POWER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2C339A-C82D-4DB9-B810-4CD20DFF78CA}"/>
              </a:ext>
            </a:extLst>
          </p:cNvPr>
          <p:cNvSpPr/>
          <p:nvPr/>
        </p:nvSpPr>
        <p:spPr>
          <a:xfrm>
            <a:off x="4858606" y="3138370"/>
            <a:ext cx="31947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PLASTIC SOLAR CELL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A60614-4CC7-4966-905F-F3139056D343}"/>
              </a:ext>
            </a:extLst>
          </p:cNvPr>
          <p:cNvSpPr/>
          <p:nvPr/>
        </p:nvSpPr>
        <p:spPr>
          <a:xfrm>
            <a:off x="4161152" y="3897562"/>
            <a:ext cx="32508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PHOTOVOLTAIC CELL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A52D06-B6A5-453C-990E-4279971D5F2F}"/>
              </a:ext>
            </a:extLst>
          </p:cNvPr>
          <p:cNvSpPr/>
          <p:nvPr/>
        </p:nvSpPr>
        <p:spPr>
          <a:xfrm>
            <a:off x="5779613" y="4617890"/>
            <a:ext cx="23217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NANOCRYTALS</a:t>
            </a:r>
            <a:endParaRPr lang="en-IN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22AD-1DE0-49F8-B329-37F7CE8E4F91}"/>
              </a:ext>
            </a:extLst>
          </p:cNvPr>
          <p:cNvSpPr/>
          <p:nvPr/>
        </p:nvSpPr>
        <p:spPr>
          <a:xfrm>
            <a:off x="3259606" y="5230413"/>
            <a:ext cx="577961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DESIGN OF NANOSTRUCTURED CELL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93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45FE5-775B-4DE3-9939-B2E1DDFF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4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60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</a:rPr>
              <a:t>            SOLAR CELL</a:t>
            </a:r>
            <a:endParaRPr lang="en-IN" sz="60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gerian" panose="04020705040A02060702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BE13F-3CA2-4C33-BEB1-BDA18BAC8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type of solar cells 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Photovoltaic Cells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(PV cells)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sunlight directly into electricity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 are made up of a semiconductor material (example :silicon)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strikes the PV cell, and a certain portion is absorbed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light energy (in the form of photons) knocks electrons loose, allowing them to flow freely, forming a current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contacts on the top and bottom of PV cell draws off the current to use externally as power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78764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7B4C-37D2-4C72-A3AF-F5972D16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</a:rPr>
              <a:t>                      SOLAR POWER</a:t>
            </a:r>
            <a:endParaRPr lang="en-IN" sz="60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gerian" panose="04020705040A02060702" pitchFamily="82" charset="0"/>
            </a:endParaRPr>
          </a:p>
        </p:txBody>
      </p:sp>
      <p:pic>
        <p:nvPicPr>
          <p:cNvPr id="4" name="Content Placeholder 5" descr="csazs.jpg">
            <a:extLst>
              <a:ext uri="{FF2B5EF4-FFF2-40B4-BE49-F238E27FC236}">
                <a16:creationId xmlns:a16="http://schemas.microsoft.com/office/drawing/2014/main" id="{379A8472-54D9-4A6E-AF02-20A9F9E39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0427" y="2587878"/>
            <a:ext cx="9365941" cy="3287990"/>
          </a:xfrm>
        </p:spPr>
      </p:pic>
    </p:spTree>
    <p:extLst>
      <p:ext uri="{BB962C8B-B14F-4D97-AF65-F5344CB8AC3E}">
        <p14:creationId xmlns:p14="http://schemas.microsoft.com/office/powerpoint/2010/main" val="25133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F1300-1085-41A4-BC23-68395AABD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825" y="-257940"/>
            <a:ext cx="13911309" cy="7178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5661C-6F4F-467E-87D4-46D632BD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048" y="791814"/>
            <a:ext cx="8100272" cy="6066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942662-7F7A-436B-AF5C-AECC8550CFD5}"/>
              </a:ext>
            </a:extLst>
          </p:cNvPr>
          <p:cNvSpPr/>
          <p:nvPr/>
        </p:nvSpPr>
        <p:spPr>
          <a:xfrm>
            <a:off x="506027" y="1047565"/>
            <a:ext cx="5921406" cy="37463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Algerian" panose="04020705040A02060702" pitchFamily="82" charset="0"/>
                <a:cs typeface="Times New Roman" panose="02020603050405020304" pitchFamily="18" charset="0"/>
              </a:rPr>
              <a:t>              </a:t>
            </a:r>
            <a:r>
              <a:rPr lang="en-US" sz="28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  <a:cs typeface="Times New Roman" panose="02020603050405020304" pitchFamily="18" charset="0"/>
              </a:rPr>
              <a:t>INFRARED POWER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half of the sun's power lies in the visible spectrum, the other half lies in the infrared spectrum.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new material is the first plastic composite that is able to harness the infrared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Conventional semiconductor solar cells are made of polycrystalline silicon or, in the case of the highest efficiency ones, crystalline gallium arsenide.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4183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0C88-7B09-4E82-B41F-F53499F5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</a:rPr>
              <a:t>PLASTIC SOLAR CELL AND ITS DESIGN</a:t>
            </a:r>
            <a:endParaRPr lang="en-IN" sz="40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gerian" panose="04020705040A02060702" pitchFamily="82" charset="0"/>
            </a:endParaRPr>
          </a:p>
        </p:txBody>
      </p:sp>
      <p:pic>
        <p:nvPicPr>
          <p:cNvPr id="7" name="Content Placeholder 3" descr="nanorod.gif">
            <a:extLst>
              <a:ext uri="{FF2B5EF4-FFF2-40B4-BE49-F238E27FC236}">
                <a16:creationId xmlns:a16="http://schemas.microsoft.com/office/drawing/2014/main" id="{476DA926-E521-4596-BFAB-0CCE93EA0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8176" y="3054096"/>
            <a:ext cx="9488421" cy="2414016"/>
          </a:xfrm>
        </p:spPr>
      </p:pic>
    </p:spTree>
    <p:extLst>
      <p:ext uri="{BB962C8B-B14F-4D97-AF65-F5344CB8AC3E}">
        <p14:creationId xmlns:p14="http://schemas.microsoft.com/office/powerpoint/2010/main" val="4226307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33C9-F1DB-470A-BC9D-D72827B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</a:rPr>
              <a:t>STRUCTURE OF PLASTIC POLAR CELL</a:t>
            </a:r>
            <a:endParaRPr lang="en-IN" sz="400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C80E0-7257-4891-8C0A-5C271B004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83" y="2557463"/>
            <a:ext cx="8646850" cy="3317875"/>
          </a:xfr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8FAE65E-8416-4473-891A-D7AF9388D47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556768" y="2663300"/>
            <a:ext cx="6374167" cy="20418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431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609</TotalTime>
  <Words>436</Words>
  <Application>Microsoft Office PowerPoint</Application>
  <PresentationFormat>Widescreen</PresentationFormat>
  <Paragraphs>68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            SOLAR CELL</vt:lpstr>
      <vt:lpstr>                      SOLAR POWER</vt:lpstr>
      <vt:lpstr>PowerPoint Presentation</vt:lpstr>
      <vt:lpstr>PLASTIC SOLAR CELL AND ITS DESIGN</vt:lpstr>
      <vt:lpstr>STRUCTURE OF PLASTIC POLAR CELL</vt:lpstr>
      <vt:lpstr>PHOTOVOLTAIC CELL AND NANOCRYSTALS</vt:lpstr>
      <vt:lpstr>OPERATION</vt:lpstr>
      <vt:lpstr>INTERNAL DESIGN OF NANOSTRUCTURED CELL</vt:lpstr>
      <vt:lpstr>FUTURE ENHANCEMENT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</dc:creator>
  <cp:lastModifiedBy>mani</cp:lastModifiedBy>
  <cp:revision>90</cp:revision>
  <dcterms:created xsi:type="dcterms:W3CDTF">2020-12-01T12:57:29Z</dcterms:created>
  <dcterms:modified xsi:type="dcterms:W3CDTF">2020-12-02T14:35:08Z</dcterms:modified>
</cp:coreProperties>
</file>